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43" r:id="rId6"/>
    <p:sldId id="277" r:id="rId7"/>
    <p:sldId id="344" r:id="rId8"/>
    <p:sldId id="341" r:id="rId9"/>
    <p:sldId id="346" r:id="rId10"/>
    <p:sldId id="342" r:id="rId11"/>
    <p:sldId id="356" r:id="rId12"/>
    <p:sldId id="358" r:id="rId13"/>
    <p:sldId id="349" r:id="rId14"/>
    <p:sldId id="347" r:id="rId15"/>
    <p:sldId id="352" r:id="rId16"/>
    <p:sldId id="271" r:id="rId17"/>
    <p:sldId id="360" r:id="rId18"/>
    <p:sldId id="340" r:id="rId19"/>
    <p:sldId id="345" r:id="rId20"/>
    <p:sldId id="278" r:id="rId21"/>
    <p:sldId id="353" r:id="rId22"/>
    <p:sldId id="350" r:id="rId23"/>
    <p:sldId id="362" r:id="rId24"/>
    <p:sldId id="363" r:id="rId25"/>
    <p:sldId id="365" r:id="rId26"/>
    <p:sldId id="366" r:id="rId27"/>
    <p:sldId id="364" r:id="rId28"/>
    <p:sldId id="367" r:id="rId29"/>
    <p:sldId id="368" r:id="rId30"/>
    <p:sldId id="359" r:id="rId31"/>
    <p:sldId id="354" r:id="rId32"/>
    <p:sldId id="3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3C2"/>
    <a:srgbClr val="0D1EC3"/>
    <a:srgbClr val="0D223B"/>
    <a:srgbClr val="071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AF606853-7671-496A-8E4F-DF71F8EC918B}" styleName="Stile scuro 1 - Color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66" y="10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863971" y="588993"/>
            <a:ext cx="5008441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94614" y="4636427"/>
            <a:ext cx="500838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Team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SF Movie Poster" panose="00000400000000000000" pitchFamily="2" charset="0"/>
                <a:cs typeface="Arial" pitchFamily="34" charset="0"/>
              </a:rPr>
              <a:t>GiantSteps:</a:t>
            </a:r>
            <a:b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2400" i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Marco Grassi </a:t>
            </a:r>
            <a:br>
              <a:rPr lang="en-US" altLang="ko-KR" sz="2400" i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</a:br>
            <a:r>
              <a:rPr lang="en-US" altLang="ko-KR" sz="2400" i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Vincenzo Conte </a:t>
            </a:r>
            <a:br>
              <a:rPr lang="en-US" altLang="ko-KR" sz="2400" i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</a:br>
            <a:r>
              <a:rPr lang="en-US" altLang="ko-KR" sz="2400" i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 Matteo Luceri</a:t>
            </a:r>
            <a:endParaRPr lang="ko-KR" altLang="en-US" sz="2400" i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pic>
        <p:nvPicPr>
          <p:cNvPr id="54274" name="Picture 2" descr="C:\Users\Win7\Desktop\logo_UNIBA_CMY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463" y="4552636"/>
            <a:ext cx="5507037" cy="1925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304800" y="394483"/>
            <a:ext cx="11573197" cy="724247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Candara" pitchFamily="34" charset="0"/>
              </a:rPr>
              <a:t>Contesto</a:t>
            </a:r>
          </a:p>
        </p:txBody>
      </p:sp>
      <p:sp>
        <p:nvSpPr>
          <p:cNvPr id="8" name="Rettangolo 7"/>
          <p:cNvSpPr/>
          <p:nvPr/>
        </p:nvSpPr>
        <p:spPr>
          <a:xfrm>
            <a:off x="476250" y="2100266"/>
            <a:ext cx="59245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Nello specifico si realizzerà un attacco di  e-mail phishing, usando il tool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all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-in-one </a:t>
            </a:r>
            <a:r>
              <a:rPr kumimoji="0" lang="it-IT" sz="36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SocialFish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9508672" y="5003579"/>
            <a:ext cx="3998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Fonte: </a:t>
            </a: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www.github.com</a:t>
            </a:r>
            <a:endParaRPr kumimoji="0" lang="it-IT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pic>
        <p:nvPicPr>
          <p:cNvPr id="9" name="Immagine 8" descr="Immagine che contiene screenshot, parete, interni&#10;&#10;Descrizione generata automaticament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94" y="1605948"/>
            <a:ext cx="6496050" cy="3428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8257049" y="4156607"/>
            <a:ext cx="5738813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  </a:t>
            </a:r>
            <a:r>
              <a:rPr lang="en-US" altLang="ko-KR" sz="6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Il tool </a:t>
            </a:r>
          </a:p>
          <a:p>
            <a:r>
              <a:rPr lang="en-US" altLang="ko-KR" sz="6600" b="1" i="1" dirty="0" err="1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SocialFish</a:t>
            </a:r>
            <a:endParaRPr lang="ko-KR" altLang="en-US" sz="4800" b="1" i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334579" y="3810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28950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4" name="Picture 6" descr="C:\Users\Win7\Desktop\Immagi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270" y="1125768"/>
            <a:ext cx="9742943" cy="4990189"/>
          </a:xfrm>
          <a:prstGeom prst="rect">
            <a:avLst/>
          </a:prstGeom>
          <a:noFill/>
        </p:spPr>
      </p:pic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04478" y="208881"/>
            <a:ext cx="11573197" cy="724247"/>
          </a:xfrm>
        </p:spPr>
        <p:txBody>
          <a:bodyPr/>
          <a:lstStyle/>
          <a:p>
            <a:r>
              <a:rPr lang="it-IT" sz="4400" dirty="0">
                <a:solidFill>
                  <a:schemeClr val="bg1"/>
                </a:solidFill>
                <a:latin typeface="Candara" pitchFamily="34" charset="0"/>
              </a:rPr>
              <a:t>Il Server </a:t>
            </a:r>
            <a:r>
              <a:rPr lang="it-IT" sz="4400" i="1" dirty="0" err="1">
                <a:solidFill>
                  <a:schemeClr val="bg1"/>
                </a:solidFill>
                <a:latin typeface="Candara" pitchFamily="34" charset="0"/>
              </a:rPr>
              <a:t>SocialFish</a:t>
            </a:r>
            <a:endParaRPr lang="it-IT" sz="4400" i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4" name="Segnaposto testo 2"/>
          <p:cNvSpPr txBox="1">
            <a:spLocks/>
          </p:cNvSpPr>
          <p:nvPr/>
        </p:nvSpPr>
        <p:spPr>
          <a:xfrm>
            <a:off x="418780" y="2106396"/>
            <a:ext cx="5224784" cy="183695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  <a:ea typeface="+mn-ea"/>
              <a:cs typeface="Arial" pitchFamily="34" charset="0"/>
            </a:endParaRPr>
          </a:p>
        </p:txBody>
      </p:sp>
      <p:pic>
        <p:nvPicPr>
          <p:cNvPr id="83970" name="Picture 2" descr="C:\Users\Win7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96424" y="4833937"/>
            <a:ext cx="2024063" cy="2024063"/>
          </a:xfrm>
          <a:prstGeom prst="rect">
            <a:avLst/>
          </a:prstGeom>
          <a:noFill/>
        </p:spPr>
      </p:pic>
      <p:sp>
        <p:nvSpPr>
          <p:cNvPr id="10" name="Rettangolo 9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23529" y="194600"/>
            <a:ext cx="11573197" cy="724247"/>
          </a:xfrm>
        </p:spPr>
        <p:txBody>
          <a:bodyPr/>
          <a:lstStyle/>
          <a:p>
            <a:r>
              <a:rPr lang="it-IT" sz="4400" dirty="0">
                <a:solidFill>
                  <a:schemeClr val="bg1"/>
                </a:solidFill>
                <a:latin typeface="Candara" pitchFamily="34" charset="0"/>
              </a:rPr>
              <a:t>La dashboard </a:t>
            </a:r>
            <a:r>
              <a:rPr lang="it-IT" sz="4400" i="1" dirty="0" err="1">
                <a:solidFill>
                  <a:schemeClr val="bg1"/>
                </a:solidFill>
                <a:latin typeface="Candara" pitchFamily="34" charset="0"/>
              </a:rPr>
              <a:t>SocialFish</a:t>
            </a:r>
            <a:endParaRPr lang="it-IT" sz="4400" i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4" name="Segnaposto testo 2"/>
          <p:cNvSpPr txBox="1">
            <a:spLocks/>
          </p:cNvSpPr>
          <p:nvPr/>
        </p:nvSpPr>
        <p:spPr>
          <a:xfrm>
            <a:off x="418780" y="2062854"/>
            <a:ext cx="5224784" cy="183695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  <a:ea typeface="+mn-ea"/>
              <a:cs typeface="Arial" pitchFamily="34" charset="0"/>
            </a:endParaRPr>
          </a:p>
        </p:txBody>
      </p:sp>
      <p:pic>
        <p:nvPicPr>
          <p:cNvPr id="87044" name="Picture 4" descr="C:\Users\Win7\Desktop\Immagine.png"/>
          <p:cNvPicPr>
            <a:picLocks noChangeAspect="1" noChangeArrowheads="1"/>
          </p:cNvPicPr>
          <p:nvPr/>
        </p:nvPicPr>
        <p:blipFill>
          <a:blip r:embed="rId2" cstate="print"/>
          <a:srcRect b="15689"/>
          <a:stretch>
            <a:fillRect/>
          </a:stretch>
        </p:blipFill>
        <p:spPr bwMode="auto">
          <a:xfrm>
            <a:off x="1128259" y="1444155"/>
            <a:ext cx="9800997" cy="4884076"/>
          </a:xfrm>
          <a:prstGeom prst="rect">
            <a:avLst/>
          </a:prstGeom>
          <a:noFill/>
        </p:spPr>
      </p:pic>
      <p:pic>
        <p:nvPicPr>
          <p:cNvPr id="8" name="Picture 2" descr="C:\Users\Win7\Desktop\Università\Sicurezza\imgs\WhatsApp Image 2020-01-23 at 18.11.42 (2).jpeg"/>
          <p:cNvPicPr>
            <a:picLocks noChangeAspect="1" noChangeArrowheads="1"/>
          </p:cNvPicPr>
          <p:nvPr/>
        </p:nvPicPr>
        <p:blipFill>
          <a:blip r:embed="rId3" cstate="print"/>
          <a:srcRect b="40245"/>
          <a:stretch>
            <a:fillRect/>
          </a:stretch>
        </p:blipFill>
        <p:spPr bwMode="auto">
          <a:xfrm>
            <a:off x="1129212" y="1001490"/>
            <a:ext cx="9794873" cy="1098080"/>
          </a:xfrm>
          <a:prstGeom prst="rect">
            <a:avLst/>
          </a:prstGeom>
          <a:noFill/>
        </p:spPr>
      </p:pic>
      <p:pic>
        <p:nvPicPr>
          <p:cNvPr id="11" name="Picture 2" descr="C:\Users\Win7\Desktop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14672" y="4639337"/>
            <a:ext cx="2024063" cy="2024063"/>
          </a:xfrm>
          <a:prstGeom prst="rect">
            <a:avLst/>
          </a:prstGeom>
          <a:noFill/>
        </p:spPr>
      </p:pic>
      <p:sp>
        <p:nvSpPr>
          <p:cNvPr id="12" name="Rettangolo 11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8467032" y="5216034"/>
            <a:ext cx="536257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Scenario</a:t>
            </a:r>
            <a:endParaRPr lang="ko-KR" altLang="en-US" sz="48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429829" y="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515426" y="65267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142482" y="1209080"/>
            <a:ext cx="116424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t-IT" sz="2800" dirty="0">
                <a:solidFill>
                  <a:prstClr val="white"/>
                </a:solidFill>
                <a:latin typeface="Candara" pitchFamily="34" charset="0"/>
                <a:ea typeface="HGGothicM"/>
                <a:cs typeface="Times New Roman" pitchFamily="18" charset="0"/>
              </a:rPr>
              <a:t>Lo scenario rappresentato si basa su due concetti fondamentali:</a:t>
            </a: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ea typeface="HGGothicM"/>
                <a:cs typeface="Times New Roman" pitchFamily="18" charset="0"/>
              </a:rPr>
              <a:t>	</a:t>
            </a:r>
            <a:endParaRPr kumimoji="0" lang="it-IT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ea typeface="HGGothicM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114551" y="285750"/>
            <a:ext cx="796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Scenario</a:t>
            </a:r>
          </a:p>
        </p:txBody>
      </p:sp>
      <p:sp>
        <p:nvSpPr>
          <p:cNvPr id="6" name="Rettangolo 5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A18D712-BB03-4E19-B0AC-C59D609CF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1" y="2132410"/>
            <a:ext cx="246056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t-IT" sz="2800" dirty="0">
                <a:solidFill>
                  <a:prstClr val="white"/>
                </a:solidFill>
                <a:latin typeface="Candara" pitchFamily="34" charset="0"/>
                <a:ea typeface="HGGothicM"/>
                <a:cs typeface="Times New Roman" pitchFamily="18" charset="0"/>
              </a:rPr>
              <a:t>Digital Divide</a:t>
            </a: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ea typeface="HGGothicM"/>
                <a:cs typeface="Times New Roman" pitchFamily="18" charset="0"/>
              </a:rPr>
              <a:t>	</a:t>
            </a:r>
            <a:endParaRPr kumimoji="0" lang="it-IT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ea typeface="HGGothicM"/>
              <a:cs typeface="Times New Roman" pitchFamily="18" charset="0"/>
            </a:endParaRPr>
          </a:p>
        </p:txBody>
      </p:sp>
      <p:pic>
        <p:nvPicPr>
          <p:cNvPr id="7" name="Immagine 6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A4C1B2D-36B2-423A-84D2-0B97529B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27" y="2609463"/>
            <a:ext cx="3386917" cy="281178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9343D7D-EAE9-4D83-8F30-1DFB75D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528" y="2132410"/>
            <a:ext cx="24605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t-IT" sz="2800" dirty="0">
                <a:solidFill>
                  <a:prstClr val="white"/>
                </a:solidFill>
                <a:latin typeface="Candara" pitchFamily="34" charset="0"/>
                <a:ea typeface="HGGothicM"/>
                <a:cs typeface="Times New Roman" pitchFamily="18" charset="0"/>
              </a:rPr>
              <a:t>Trust </a:t>
            </a:r>
            <a:endParaRPr kumimoji="0" lang="it-IT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ea typeface="HGGothicM"/>
              <a:cs typeface="Times New Roman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2F0026-D980-4D20-B808-CB0CF2DE4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t="13495" r="15697" b="12344"/>
          <a:stretch/>
        </p:blipFill>
        <p:spPr>
          <a:xfrm>
            <a:off x="6721654" y="2715146"/>
            <a:ext cx="3979819" cy="2410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084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676969" y="1958400"/>
            <a:ext cx="572383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Luca Rossi, un ex lavoratore della</a:t>
            </a:r>
            <a:r>
              <a:rPr kumimoji="0" lang="it-IT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 ditta </a:t>
            </a: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Woody Arredamenti,</a:t>
            </a:r>
            <a:r>
              <a:rPr kumimoji="0" lang="it-IT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 </a:t>
            </a: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è stato </a:t>
            </a:r>
            <a:r>
              <a:rPr kumimoji="0" lang="it-IT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licenziato</a:t>
            </a: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 ingiustamente.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itchFamily="34" charset="0"/>
                <a:ea typeface="HGGothicM"/>
                <a:cs typeface="Times New Roman" pitchFamily="18" charset="0"/>
              </a:rPr>
              <a:t>	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ndara" pitchFamily="34" charset="0"/>
              <a:ea typeface="HGGothicM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114551" y="285750"/>
            <a:ext cx="796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Candara" pitchFamily="34" charset="0"/>
              </a:rPr>
              <a:t>Scenario</a:t>
            </a:r>
          </a:p>
        </p:txBody>
      </p:sp>
      <p:pic>
        <p:nvPicPr>
          <p:cNvPr id="5122" name="Picture 2" descr="C:\Users\Win7\Desktop\fired-employ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9712" y="1714500"/>
            <a:ext cx="4492510" cy="41195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ttangolo 4"/>
          <p:cNvSpPr/>
          <p:nvPr/>
        </p:nvSpPr>
        <p:spPr>
          <a:xfrm>
            <a:off x="9457477" y="5834064"/>
            <a:ext cx="18389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50" i="1" dirty="0">
                <a:solidFill>
                  <a:schemeClr val="bg1"/>
                </a:solidFill>
                <a:latin typeface="Candara" pitchFamily="34" charset="0"/>
              </a:rPr>
              <a:t>Fonte: www.stock.adobe.com</a:t>
            </a:r>
          </a:p>
        </p:txBody>
      </p:sp>
      <p:sp>
        <p:nvSpPr>
          <p:cNvPr id="6" name="Rettangolo 5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:\Users\Win7\Desktop\id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9305" y="1257112"/>
            <a:ext cx="4333788" cy="4197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819148" y="1828799"/>
            <a:ext cx="52075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dirty="0">
                <a:solidFill>
                  <a:schemeClr val="bg1"/>
                </a:solidFill>
                <a:latin typeface="Candara" pitchFamily="34" charset="0"/>
                <a:ea typeface="HGGothicM"/>
                <a:cs typeface="Times New Roman" pitchFamily="18" charset="0"/>
              </a:rPr>
              <a:t>Luca vuole quindi procurare un danno all’immagine dell’azienda utilizzando appunto un attacco di </a:t>
            </a:r>
            <a:r>
              <a:rPr lang="it-IT" sz="2800" b="1" dirty="0">
                <a:solidFill>
                  <a:schemeClr val="bg1"/>
                </a:solidFill>
                <a:latin typeface="Candara" pitchFamily="34" charset="0"/>
                <a:ea typeface="HGGothicM"/>
                <a:cs typeface="Times New Roman" pitchFamily="18" charset="0"/>
              </a:rPr>
              <a:t>phishing </a:t>
            </a:r>
            <a:r>
              <a:rPr lang="it-IT" sz="2800" dirty="0">
                <a:solidFill>
                  <a:schemeClr val="bg1"/>
                </a:solidFill>
                <a:latin typeface="Candara" pitchFamily="34" charset="0"/>
                <a:ea typeface="HGGothicM"/>
                <a:cs typeface="Times New Roman" pitchFamily="18" charset="0"/>
              </a:rPr>
              <a:t>…</a:t>
            </a:r>
            <a:endParaRPr lang="it-IT" sz="2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543050" y="282059"/>
            <a:ext cx="910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Candara" pitchFamily="34" charset="0"/>
              </a:rPr>
              <a:t>Scenario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696325" y="5464775"/>
            <a:ext cx="3905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>
                <a:solidFill>
                  <a:schemeClr val="bg1"/>
                </a:solidFill>
                <a:latin typeface="Candara" pitchFamily="34" charset="0"/>
              </a:rPr>
              <a:t>Fonte: www.foroalfa.org</a:t>
            </a:r>
          </a:p>
        </p:txBody>
      </p:sp>
      <p:sp>
        <p:nvSpPr>
          <p:cNvPr id="8" name="Rettangolo 7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C:\Users\Win7\Desktop\laptop-2746336_960_7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409" y="1343024"/>
            <a:ext cx="7565591" cy="5072063"/>
          </a:xfrm>
          <a:prstGeom prst="rect">
            <a:avLst/>
          </a:prstGeom>
          <a:noFill/>
        </p:spPr>
      </p:pic>
      <p:pic>
        <p:nvPicPr>
          <p:cNvPr id="50177" name="Picture 1" descr="C:\Users\Win7\Desktop\use-social-fish-spear-phish.1280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0726" y="1871663"/>
            <a:ext cx="5255058" cy="3186111"/>
          </a:xfrm>
          <a:prstGeom prst="rect">
            <a:avLst/>
          </a:prstGeom>
          <a:noFill/>
        </p:spPr>
      </p:pic>
      <p:sp>
        <p:nvSpPr>
          <p:cNvPr id="33" name="Rettangolo 32"/>
          <p:cNvSpPr/>
          <p:nvPr/>
        </p:nvSpPr>
        <p:spPr>
          <a:xfrm>
            <a:off x="10815640" y="1871660"/>
            <a:ext cx="228600" cy="32004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egnaposto testo 34"/>
          <p:cNvSpPr>
            <a:spLocks noGrp="1"/>
          </p:cNvSpPr>
          <p:nvPr>
            <p:ph type="body" sz="quarter" idx="10"/>
          </p:nvPr>
        </p:nvSpPr>
        <p:spPr>
          <a:xfrm>
            <a:off x="304800" y="420470"/>
            <a:ext cx="11573197" cy="724247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Candara" pitchFamily="34" charset="0"/>
              </a:rPr>
              <a:t>Scenario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304800" y="1375112"/>
            <a:ext cx="3219523" cy="181588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bevel/>
          </a:ln>
          <a:effectLst>
            <a:outerShdw blurRad="50800" dist="38100" dir="18900000" algn="bl" rotWithShape="0">
              <a:schemeClr val="accent1">
                <a:alpha val="22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ndara" pitchFamily="34" charset="0"/>
              </a:rPr>
              <a:t>Luca ha scelto di usare </a:t>
            </a:r>
            <a:r>
              <a:rPr lang="it-IT" sz="2800" i="1" dirty="0" err="1">
                <a:solidFill>
                  <a:schemeClr val="bg1"/>
                </a:solidFill>
                <a:latin typeface="Candara" pitchFamily="34" charset="0"/>
              </a:rPr>
              <a:t>SocialFish</a:t>
            </a:r>
            <a:r>
              <a:rPr lang="it-IT" sz="2800" dirty="0">
                <a:solidFill>
                  <a:schemeClr val="bg1"/>
                </a:solidFill>
                <a:latin typeface="Candara" pitchFamily="34" charset="0"/>
              </a:rPr>
              <a:t> come supporto per il suo piano.</a:t>
            </a: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>
            <a:cxnSpLocks/>
          </p:cNvCxnSpPr>
          <p:nvPr/>
        </p:nvCxnSpPr>
        <p:spPr>
          <a:xfrm>
            <a:off x="3714750" y="3143250"/>
            <a:ext cx="2871788" cy="957263"/>
          </a:xfrm>
          <a:prstGeom prst="bentConnector3">
            <a:avLst>
              <a:gd name="adj1" fmla="val 50000"/>
            </a:avLst>
          </a:prstGeom>
          <a:ln w="47625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8451861" y="5142519"/>
            <a:ext cx="477715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Candara" pitchFamily="34" charset="0"/>
                <a:cs typeface="Arial" pitchFamily="34" charset="0"/>
              </a:rPr>
              <a:t>Kill Chain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296479" y="7620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D223B"/>
            </a:gs>
            <a:gs pos="68000">
              <a:srgbClr val="0D223B"/>
            </a:gs>
            <a:gs pos="0">
              <a:schemeClr val="accent6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329633" y="1338228"/>
            <a:ext cx="5587245" cy="923330"/>
            <a:chOff x="6114600" y="1565339"/>
            <a:chExt cx="5587245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7040005" y="1753704"/>
              <a:ext cx="4661840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Chi Siamo</a:t>
              </a:r>
              <a:r>
                <a:rPr lang="en-US" altLang="ko-KR" sz="3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14600" y="1565339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1</a:t>
              </a:r>
              <a:endParaRPr lang="ko-KR" altLang="en-US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1332481" y="1926558"/>
            <a:ext cx="5403422" cy="923330"/>
            <a:chOff x="6110756" y="1558005"/>
            <a:chExt cx="5403422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52338" y="1746370"/>
              <a:ext cx="4661840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  </a:t>
              </a:r>
              <a:r>
                <a:rPr lang="en-US" altLang="ko-KR" sz="40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Caso di studio</a:t>
              </a:r>
              <a:endParaRPr lang="ko-KR" altLang="en-US" sz="3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10756" y="1558005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2</a:t>
              </a:r>
              <a:endParaRPr lang="ko-KR" altLang="en-US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1332481" y="2604636"/>
            <a:ext cx="5584397" cy="1635089"/>
            <a:chOff x="6397667" y="1537496"/>
            <a:chExt cx="5584397" cy="16350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7320224" y="2464699"/>
              <a:ext cx="4661840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Scenario</a:t>
              </a:r>
              <a:endParaRPr lang="ko-KR" altLang="en-US" sz="40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397667" y="1537496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3</a:t>
              </a:r>
              <a:endParaRPr lang="ko-KR" altLang="en-US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1275649" y="390402"/>
            <a:ext cx="10511799" cy="3849323"/>
            <a:chOff x="1985295" y="1797736"/>
            <a:chExt cx="9551325" cy="165820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74780" y="1797736"/>
              <a:ext cx="466184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  </a:t>
              </a:r>
              <a:endParaRPr lang="ko-KR" altLang="en-US" sz="3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1985295" y="14402309"/>
              <a:ext cx="981106" cy="397751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4</a:t>
              </a:r>
              <a:endParaRPr lang="ko-KR" altLang="en-US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3706071" y="507304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Introduzione</a:t>
            </a:r>
            <a:endParaRPr lang="ko-KR" altLang="en-US" sz="54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2255038" y="2764300"/>
            <a:ext cx="4661840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Contesto</a:t>
            </a:r>
            <a:endParaRPr lang="ko-KR" altLang="en-US" sz="40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1332481" y="4095254"/>
            <a:ext cx="8761182" cy="944626"/>
            <a:chOff x="2775438" y="1423178"/>
            <a:chExt cx="8761182" cy="941349"/>
          </a:xfrm>
        </p:grpSpPr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74780" y="1779752"/>
              <a:ext cx="466184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  </a:t>
              </a:r>
              <a:endParaRPr lang="ko-KR" altLang="en-US" sz="3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2775438" y="1423178"/>
              <a:ext cx="98110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5</a:t>
              </a:r>
              <a:endParaRPr lang="ko-KR" altLang="en-US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7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2255038" y="5085052"/>
            <a:ext cx="4661840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Conclusioni</a:t>
            </a:r>
            <a:endParaRPr lang="ko-KR" altLang="en-US" sz="40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BA2D7E1-7B51-4002-82C7-DBCBC4589D01}"/>
              </a:ext>
            </a:extLst>
          </p:cNvPr>
          <p:cNvSpPr txBox="1"/>
          <p:nvPr/>
        </p:nvSpPr>
        <p:spPr>
          <a:xfrm>
            <a:off x="2310739" y="4290951"/>
            <a:ext cx="4661840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Kill Chain</a:t>
            </a:r>
            <a:endParaRPr lang="ko-KR" altLang="en-US" sz="40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91E783BF-C155-481A-A812-0E818D2C9DFB}"/>
              </a:ext>
            </a:extLst>
          </p:cNvPr>
          <p:cNvSpPr txBox="1"/>
          <p:nvPr/>
        </p:nvSpPr>
        <p:spPr>
          <a:xfrm>
            <a:off x="1275649" y="4990467"/>
            <a:ext cx="981106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6</a:t>
            </a:r>
            <a:endParaRPr lang="ko-KR" altLang="en-US" sz="5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09401" y="85321"/>
            <a:ext cx="11573197" cy="724247"/>
          </a:xfrm>
        </p:spPr>
        <p:txBody>
          <a:bodyPr/>
          <a:lstStyle/>
          <a:p>
            <a:r>
              <a:rPr lang="it-IT" sz="2400" dirty="0">
                <a:solidFill>
                  <a:schemeClr val="bg1"/>
                </a:solidFill>
                <a:latin typeface="Candara" pitchFamily="34" charset="0"/>
              </a:rPr>
              <a:t>Riepilogo della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KILL CHAIN</a:t>
            </a:r>
          </a:p>
        </p:txBody>
      </p:sp>
      <p:sp>
        <p:nvSpPr>
          <p:cNvPr id="14" name="Block Arc 14"/>
          <p:cNvSpPr/>
          <p:nvPr/>
        </p:nvSpPr>
        <p:spPr>
          <a:xfrm>
            <a:off x="114300" y="4108814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1091406" y="2932561"/>
            <a:ext cx="244134" cy="1628865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807502" y="1684393"/>
            <a:ext cx="819683" cy="1203943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9"/>
          <p:cNvSpPr/>
          <p:nvPr/>
        </p:nvSpPr>
        <p:spPr>
          <a:xfrm rot="10800000">
            <a:off x="1145540" y="4047934"/>
            <a:ext cx="185180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Freeform 23"/>
          <p:cNvSpPr/>
          <p:nvPr/>
        </p:nvSpPr>
        <p:spPr>
          <a:xfrm>
            <a:off x="1060340" y="1420611"/>
            <a:ext cx="334390" cy="286399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33"/>
          <p:cNvSpPr txBox="1"/>
          <p:nvPr/>
        </p:nvSpPr>
        <p:spPr bwMode="auto">
          <a:xfrm rot="10800000">
            <a:off x="3375085" y="3139755"/>
            <a:ext cx="5040560" cy="290393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sz="1600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72B78A2-45A4-4AD8-A8FC-68F2E494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" t="4780"/>
          <a:stretch/>
        </p:blipFill>
        <p:spPr>
          <a:xfrm>
            <a:off x="2721031" y="1003509"/>
            <a:ext cx="6788729" cy="546867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1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Reconnaissance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939553" y="841249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rgbClr val="FF0000"/>
                </a:solidFill>
                <a:latin typeface="Candara" pitchFamily="34" charset="0"/>
              </a:rPr>
              <a:t>Red Team</a:t>
            </a:r>
            <a:endParaRPr lang="it-IT" sz="3200" b="1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8011606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itchFamily="34" charset="0"/>
              </a:rPr>
              <a:t>Blue Team</a:t>
            </a:r>
            <a:endParaRPr lang="it-IT" sz="3200" b="1" dirty="0">
              <a:solidFill>
                <a:schemeClr val="accent2">
                  <a:lumMod val="60000"/>
                  <a:lumOff val="40000"/>
                </a:schemeClr>
              </a:solidFill>
              <a:latin typeface="Candara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226274" y="778318"/>
            <a:ext cx="5451901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Il potenziale phisher determina il prossimo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obiettivo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,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clona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 il link creandone uno corrotto, crea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l'elenco di e-mail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.</a:t>
            </a:r>
            <a:endParaRPr lang="it-IT" sz="2000" dirty="0">
              <a:solidFill>
                <a:srgbClr val="FF0000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Le tecniche MITRE ATT&amp;CK coinvolte sono:</a:t>
            </a:r>
          </a:p>
          <a:p>
            <a:pPr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Conduct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 social engineering, (PRE-ATT&amp;CK, ID T1249)</a:t>
            </a:r>
          </a:p>
          <a:p>
            <a:pPr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Discover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 target logon/email 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address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 format 	</a:t>
            </a:r>
            <a:br>
              <a:rPr lang="it-IT" sz="18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	(PRE-ATT&amp;CK , ID T1255),</a:t>
            </a:r>
          </a:p>
          <a:p>
            <a:pPr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•Mine social media , (PRE-ATT&amp;CK , ID T1273).</a:t>
            </a:r>
          </a:p>
          <a:p>
            <a:pPr algn="just"/>
            <a:endParaRPr lang="it-IT" sz="2800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6613100" y="841249"/>
            <a:ext cx="5578900" cy="27925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Introdurre sistemi di autenticazione multi-fattore.</a:t>
            </a:r>
            <a:endParaRPr lang="it-IT" sz="2000" dirty="0">
              <a:solidFill>
                <a:schemeClr val="accent2">
                  <a:lumMod val="60000"/>
                  <a:lumOff val="40000"/>
                </a:schemeClr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it-IT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itchFamily="34" charset="0"/>
              </a:rPr>
              <a:t>Le tecniche MITRE ATT&amp;CK coinvolte sono:</a:t>
            </a:r>
          </a:p>
          <a:p>
            <a:pPr algn="l"/>
            <a:r>
              <a:rPr lang="it-IT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itchFamily="34" charset="0"/>
              </a:rPr>
              <a:t>•Multi-</a:t>
            </a:r>
            <a:r>
              <a:rPr lang="it-IT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ndara" pitchFamily="34" charset="0"/>
              </a:rPr>
              <a:t>factor</a:t>
            </a:r>
            <a:r>
              <a:rPr lang="it-IT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itchFamily="34" charset="0"/>
              </a:rPr>
              <a:t> Authentication, (Enterprise, ID M1032).</a:t>
            </a:r>
          </a:p>
          <a:p>
            <a:pPr algn="just"/>
            <a:endParaRPr lang="it-IT" sz="2000" dirty="0">
              <a:solidFill>
                <a:schemeClr val="accent2">
                  <a:lumMod val="60000"/>
                  <a:lumOff val="40000"/>
                </a:schemeClr>
              </a:solidFill>
              <a:latin typeface="Candara" pitchFamily="34" charset="0"/>
            </a:endParaRPr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EE3148D-91A5-437C-A689-B598E6C35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41" y="4405076"/>
            <a:ext cx="7543319" cy="131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877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2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Weaponization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787153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7979637" y="832483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226274" y="261889"/>
            <a:ext cx="5334936" cy="45328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Il phisher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crea l’e-mail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di phishing.</a:t>
            </a:r>
          </a:p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L'email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utilizza informazioni ingannevoli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 al suo interno per ingannare l'utente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•</a:t>
            </a:r>
            <a:r>
              <a:rPr lang="en-US" sz="1800" dirty="0">
                <a:solidFill>
                  <a:srgbClr val="FF0000"/>
                </a:solidFill>
                <a:latin typeface="Candara" pitchFamily="34" charset="0"/>
              </a:rPr>
              <a:t>Obtain templates/branding materials, 	</a:t>
            </a:r>
            <a:br>
              <a:rPr lang="en-US" sz="1800" dirty="0">
                <a:solidFill>
                  <a:srgbClr val="FF0000"/>
                </a:solidFill>
                <a:latin typeface="Candara" pitchFamily="34" charset="0"/>
              </a:rPr>
            </a:br>
            <a:r>
              <a:rPr lang="en-US" sz="1800" dirty="0">
                <a:solidFill>
                  <a:srgbClr val="FF0000"/>
                </a:solidFill>
                <a:latin typeface="Candara" pitchFamily="34" charset="0"/>
              </a:rPr>
              <a:t>              (PRE-ATT&amp;CK , ID T1281)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6501128" y="467264"/>
            <a:ext cx="5690872" cy="363336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Adottare policy che neghino all’utente la possibilità di apertura di mail sospette, dovendone prima verificare l’autenticità del mittente.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</a:b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lang="it-IT" sz="18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•Antivirus / </a:t>
            </a:r>
            <a:r>
              <a:rPr lang="it-IT" sz="1800" dirty="0" err="1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Antimalware</a:t>
            </a:r>
            <a:r>
              <a:rPr lang="it-IT" sz="18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, (Enterprise , ID M1049) 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6" name="Immagine 5" descr="Immagine che contiene elettronico, tastiera, sedendo, computer&#10;&#10;Descrizione generata automaticamente">
            <a:extLst>
              <a:ext uri="{FF2B5EF4-FFF2-40B4-BE49-F238E27FC236}">
                <a16:creationId xmlns:a16="http://schemas.microsoft.com/office/drawing/2014/main" id="{1AE3F2B4-A87B-4882-8ABE-55DFE7AC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52" y="3402685"/>
            <a:ext cx="5004988" cy="2784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301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3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Delivery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774453" y="836318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8102431" y="836318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119366" y="439244"/>
            <a:ext cx="5127122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Il tentativo di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e-mail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di phishing viene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inviato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 alla persona o alle persone nell'elenco e-mail.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•</a:t>
            </a:r>
            <a:r>
              <a:rPr lang="en-US" sz="1800" dirty="0" err="1">
                <a:solidFill>
                  <a:srgbClr val="FF0000"/>
                </a:solidFill>
                <a:latin typeface="Candara" pitchFamily="34" charset="0"/>
              </a:rPr>
              <a:t>Spearphishing</a:t>
            </a:r>
            <a:r>
              <a:rPr lang="en-US" sz="1800" dirty="0">
                <a:solidFill>
                  <a:srgbClr val="FF0000"/>
                </a:solidFill>
                <a:latin typeface="Candara" pitchFamily="34" charset="0"/>
              </a:rPr>
              <a:t> Link,  (Enterprise , ID T1192),</a:t>
            </a:r>
            <a:br>
              <a:rPr lang="en-US" sz="1800" dirty="0">
                <a:solidFill>
                  <a:srgbClr val="FF0000"/>
                </a:solidFill>
                <a:latin typeface="Candara" pitchFamily="34" charset="0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•</a:t>
            </a:r>
            <a:r>
              <a:rPr lang="fr-FR" sz="1800" dirty="0">
                <a:solidFill>
                  <a:srgbClr val="FF0000"/>
                </a:solidFill>
                <a:latin typeface="Candara" pitchFamily="34" charset="0"/>
              </a:rPr>
              <a:t>Standard Application Layer Protocol, 	(Enterprise , ID T1071)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6838606" y="603514"/>
            <a:ext cx="55789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Introdurre software o servizi di filtro spam o mail malevole.</a:t>
            </a:r>
          </a:p>
          <a:p>
            <a:pPr lvl="0" algn="l"/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lang="it-IT" sz="18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•Filter Network Traffic,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(Enterprise, ID M1037).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6" name="Immagine 5" descr="Immagine che contiene stanza, bianco&#10;&#10;Descrizione generata automaticamente">
            <a:extLst>
              <a:ext uri="{FF2B5EF4-FFF2-40B4-BE49-F238E27FC236}">
                <a16:creationId xmlns:a16="http://schemas.microsoft.com/office/drawing/2014/main" id="{8F4C2805-E825-46AD-9DBE-43FCC8BCD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89" y="3138852"/>
            <a:ext cx="5710590" cy="3172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585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4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Exploit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977279" y="788582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8334806" y="782866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317234" y="266720"/>
            <a:ext cx="5127122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La vittima fa clic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sui collegamenti dannosi nell'e-mail.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•</a:t>
            </a:r>
            <a:r>
              <a:rPr lang="fr-FR" sz="2000" dirty="0">
                <a:solidFill>
                  <a:srgbClr val="FF0000"/>
                </a:solidFill>
                <a:latin typeface="Candara" pitchFamily="34" charset="0"/>
              </a:rPr>
              <a:t>User Exécution,  (Enterprise , ID T1204)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7031517" y="640575"/>
            <a:ext cx="55789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Introdurre Security Awareness Training, ovvero corsi di sicurezza anti-phishing per i dipendenti.</a:t>
            </a:r>
          </a:p>
          <a:p>
            <a:pPr lvl="0" algn="l"/>
            <a:endParaRPr lang="it-IT" sz="2000" dirty="0">
              <a:solidFill>
                <a:srgbClr val="0587AF">
                  <a:lumMod val="60000"/>
                  <a:lumOff val="40000"/>
                </a:srgbClr>
              </a:solidFill>
              <a:latin typeface="Candara" pitchFamily="34" charset="0"/>
            </a:endParaRPr>
          </a:p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Le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tecniche MITRE ATT&amp;CK coinvolte sono:</a:t>
            </a:r>
          </a:p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•User Training ,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(Enterprise, ID M1017).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72D4A91-302D-4AF1-8C77-183451C4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45" y="2737038"/>
            <a:ext cx="3654605" cy="3482535"/>
          </a:xfrm>
          <a:prstGeom prst="roundRect">
            <a:avLst>
              <a:gd name="adj" fmla="val 37519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750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5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Installation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774453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8138606" y="825705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226274" y="0"/>
            <a:ext cx="5127122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La vittima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immette i dati personali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nel sito dannoso.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•Input 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Capture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,	(Enterprise , ID T1056) 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7019284" y="-161766"/>
            <a:ext cx="54900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 questa fase non sono state individuate tecniche.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AFDADC2-5F9E-4B51-88E6-C1C5D266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43" y="2355314"/>
            <a:ext cx="6480618" cy="3554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819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6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 err="1">
                <a:solidFill>
                  <a:schemeClr val="bg1"/>
                </a:solidFill>
                <a:latin typeface="Candara" pitchFamily="34" charset="0"/>
              </a:rPr>
              <a:t>Command&amp;Control</a:t>
            </a:r>
            <a:endParaRPr lang="it-IT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793663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8425926" y="818648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288933" y="470360"/>
            <a:ext cx="5330590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Il sito dannoso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invia le informazioni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all'attaccante.</a:t>
            </a:r>
            <a:b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lang="it-IT" sz="2000" dirty="0">
                <a:solidFill>
                  <a:srgbClr val="FF0000"/>
                </a:solidFill>
                <a:latin typeface="Candara" pitchFamily="34" charset="0"/>
              </a:rPr>
              <a:t>•Automated Collection, 	(Enterprise , ID T1119) </a:t>
            </a:r>
          </a:p>
          <a:p>
            <a:pPr lvl="0" algn="l"/>
            <a:r>
              <a:rPr lang="it-IT" sz="2000" dirty="0">
                <a:solidFill>
                  <a:srgbClr val="FF0000"/>
                </a:solidFill>
                <a:latin typeface="Candara" pitchFamily="34" charset="0"/>
              </a:rPr>
              <a:t>•</a:t>
            </a:r>
            <a:r>
              <a:rPr lang="fr-FR" sz="2000" dirty="0">
                <a:solidFill>
                  <a:srgbClr val="FF0000"/>
                </a:solidFill>
                <a:latin typeface="Candara" pitchFamily="34" charset="0"/>
              </a:rPr>
              <a:t>Standard Application Layer Protocol, 	(Enterprise , ID T1071), 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6386828" y="1939613"/>
            <a:ext cx="55789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706A983B-0B1F-40D4-A550-88A46B25E42D}"/>
              </a:ext>
            </a:extLst>
          </p:cNvPr>
          <p:cNvSpPr txBox="1">
            <a:spLocks/>
          </p:cNvSpPr>
          <p:nvPr/>
        </p:nvSpPr>
        <p:spPr>
          <a:xfrm>
            <a:off x="7120884" y="20747"/>
            <a:ext cx="54900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In questa fase non sono state individuate tecniche.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C92915A-EE9B-428C-AF76-29CD42529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0" t="24745" r="16354"/>
          <a:stretch/>
        </p:blipFill>
        <p:spPr>
          <a:xfrm>
            <a:off x="5805173" y="2330667"/>
            <a:ext cx="5883203" cy="363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561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26274" y="108237"/>
            <a:ext cx="11573197" cy="724247"/>
          </a:xfrm>
        </p:spPr>
        <p:txBody>
          <a:bodyPr/>
          <a:lstStyle/>
          <a:p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Fase 7</a:t>
            </a:r>
            <a:br>
              <a:rPr lang="it-IT" sz="3200" dirty="0">
                <a:solidFill>
                  <a:schemeClr val="bg1"/>
                </a:solidFill>
                <a:latin typeface="Candara" pitchFamily="34" charset="0"/>
              </a:rPr>
            </a:br>
            <a:r>
              <a:rPr lang="it-IT" sz="3200" b="1" dirty="0">
                <a:solidFill>
                  <a:schemeClr val="bg1"/>
                </a:solidFill>
                <a:latin typeface="Candara" pitchFamily="34" charset="0"/>
              </a:rPr>
              <a:t>Action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3325945" y="6519446"/>
            <a:ext cx="5578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AF2240-B031-47E0-8C45-01381CD5B2DF}"/>
              </a:ext>
            </a:extLst>
          </p:cNvPr>
          <p:cNvSpPr txBox="1">
            <a:spLocks/>
          </p:cNvSpPr>
          <p:nvPr/>
        </p:nvSpPr>
        <p:spPr>
          <a:xfrm>
            <a:off x="876053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Red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9D829B5-8D6E-49C4-90F7-6303AA2F16DC}"/>
              </a:ext>
            </a:extLst>
          </p:cNvPr>
          <p:cNvSpPr txBox="1">
            <a:spLocks/>
          </p:cNvSpPr>
          <p:nvPr/>
        </p:nvSpPr>
        <p:spPr>
          <a:xfrm>
            <a:off x="7808406" y="832484"/>
            <a:ext cx="2879916" cy="54569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Blue Team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ABC66D4-DB2B-4694-8221-76AF5D1E3A4A}"/>
              </a:ext>
            </a:extLst>
          </p:cNvPr>
          <p:cNvSpPr txBox="1">
            <a:spLocks/>
          </p:cNvSpPr>
          <p:nvPr/>
        </p:nvSpPr>
        <p:spPr>
          <a:xfrm>
            <a:off x="392529" y="210241"/>
            <a:ext cx="5127122" cy="428588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L'attaccante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utilizza le informazioni </a:t>
            </a:r>
            <a:r>
              <a:rPr lang="it-IT" sz="2000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rubate per commettere </a:t>
            </a:r>
            <a:r>
              <a:rPr lang="it-IT" sz="2000" b="1" dirty="0">
                <a:solidFill>
                  <a:srgbClr val="FF0000"/>
                </a:solidFill>
                <a:latin typeface="Candara" panose="020E0502030303020204" pitchFamily="34" charset="0"/>
                <a:ea typeface="HGGothicM"/>
                <a:cs typeface="Times New Roman" panose="02020603050405020304" pitchFamily="18" charset="0"/>
              </a:rPr>
              <a:t>crimini informatici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Le tecniche MITRE ATT&amp;CK coinvolte sono:</a:t>
            </a:r>
          </a:p>
          <a:p>
            <a:pPr lvl="0"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Valid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 Accounts, (Enterprise , ID T1078)</a:t>
            </a:r>
          </a:p>
          <a:p>
            <a:pPr lvl="0" algn="l"/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•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Stored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 Data </a:t>
            </a:r>
            <a:r>
              <a:rPr lang="it-IT" sz="1800" dirty="0" err="1">
                <a:solidFill>
                  <a:srgbClr val="FF0000"/>
                </a:solidFill>
                <a:latin typeface="Candara" pitchFamily="34" charset="0"/>
              </a:rPr>
              <a:t>Manipulation</a:t>
            </a:r>
            <a:r>
              <a:rPr lang="it-IT" sz="1800" dirty="0">
                <a:solidFill>
                  <a:srgbClr val="FF0000"/>
                </a:solidFill>
                <a:latin typeface="Candara" pitchFamily="34" charset="0"/>
              </a:rPr>
              <a:t>, 	(Enterprise , ID T1492)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4CA5FA33-1992-4E26-8EC5-9CF5AEDF6E54}"/>
              </a:ext>
            </a:extLst>
          </p:cNvPr>
          <p:cNvSpPr txBox="1">
            <a:spLocks/>
          </p:cNvSpPr>
          <p:nvPr/>
        </p:nvSpPr>
        <p:spPr>
          <a:xfrm>
            <a:off x="6672351" y="627277"/>
            <a:ext cx="5578900" cy="383773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it-IT" sz="20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Modificare le credenziali di accesso, sia “username” che “password”, di tutti i dipendenti attaccati.</a:t>
            </a:r>
          </a:p>
          <a:p>
            <a:pPr lvl="0" algn="l"/>
            <a:r>
              <a:rPr lang="it-IT" sz="18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Le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tecniche MITRE ATT&amp;CK coinvolte sono:</a:t>
            </a:r>
          </a:p>
          <a:p>
            <a:pPr lvl="0" algn="l"/>
            <a:r>
              <a:rPr lang="it-IT" sz="1800" dirty="0">
                <a:solidFill>
                  <a:srgbClr val="0587AF">
                    <a:lumMod val="60000"/>
                    <a:lumOff val="40000"/>
                  </a:srgbClr>
                </a:solidFill>
                <a:latin typeface="Candara" pitchFamily="34" charset="0"/>
              </a:rPr>
              <a:t>•User Account Management,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587AF">
                    <a:lumMod val="60000"/>
                    <a:lumOff val="40000"/>
                  </a:srgbClr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(Enterprise, ID M1018).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587AF">
                  <a:lumMod val="60000"/>
                  <a:lumOff val="40000"/>
                </a:srgbClr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pic>
        <p:nvPicPr>
          <p:cNvPr id="4" name="Immagine 3" descr="Immagine che contiene screenshot, acqua, largo, inpiedi&#10;&#10;Descrizione generata automaticamente">
            <a:extLst>
              <a:ext uri="{FF2B5EF4-FFF2-40B4-BE49-F238E27FC236}">
                <a16:creationId xmlns:a16="http://schemas.microsoft.com/office/drawing/2014/main" id="{D3CC3E80-10A8-4F8C-83EF-F83754F6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1" r="54241"/>
          <a:stretch/>
        </p:blipFill>
        <p:spPr>
          <a:xfrm>
            <a:off x="2571624" y="3476678"/>
            <a:ext cx="7048751" cy="2242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588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529148" y="5134207"/>
            <a:ext cx="477715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Conclusioni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296479" y="7620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cs typeface="+mn-cs"/>
              </a:rPr>
              <a:t>E-Mail Phishing con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cs typeface="+mn-cs"/>
              </a:rPr>
              <a:t>SocialFish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326758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4180530" y="388194"/>
            <a:ext cx="3520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Candara" pitchFamily="34" charset="0"/>
              </a:rPr>
              <a:t>Conclusioni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90600" y="1903717"/>
            <a:ext cx="71549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>
              <a:solidFill>
                <a:schemeClr val="bg1"/>
              </a:solidFill>
              <a:latin typeface="Candara" pitchFamily="34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ndara" pitchFamily="34" charset="0"/>
              </a:rPr>
              <a:t>Questa esperienza costituisce un ottimo esempio di quanto sia facile commettere crimini a discapito di terzi utilizzando il proprio notebook.</a:t>
            </a:r>
          </a:p>
          <a:p>
            <a:endParaRPr lang="it-IT" dirty="0">
              <a:solidFill>
                <a:schemeClr val="bg1"/>
              </a:solidFill>
              <a:latin typeface="Candara" pitchFamily="34" charset="0"/>
            </a:endParaRPr>
          </a:p>
          <a:p>
            <a:endParaRPr lang="it-IT" dirty="0">
              <a:solidFill>
                <a:schemeClr val="bg1"/>
              </a:solidFill>
              <a:latin typeface="Candara" pitchFamily="34" charset="0"/>
            </a:endParaRPr>
          </a:p>
          <a:p>
            <a:endParaRPr lang="it-IT" dirty="0">
              <a:solidFill>
                <a:schemeClr val="bg1"/>
              </a:solidFill>
              <a:latin typeface="Candara" pitchFamily="34" charset="0"/>
            </a:endParaRPr>
          </a:p>
          <a:p>
            <a:endParaRPr lang="it-IT" dirty="0"/>
          </a:p>
        </p:txBody>
      </p:sp>
      <p:pic>
        <p:nvPicPr>
          <p:cNvPr id="88066" name="Picture 2" descr="C:\Users\Win7\Desktop\hacker_ranger_feli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5566" y="1509486"/>
            <a:ext cx="4022605" cy="3911600"/>
          </a:xfrm>
          <a:prstGeom prst="rect">
            <a:avLst/>
          </a:prstGeom>
          <a:noFill/>
        </p:spPr>
      </p:pic>
      <p:sp>
        <p:nvSpPr>
          <p:cNvPr id="5" name="Rettangolo 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700598" y="5096107"/>
            <a:ext cx="477715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Candara" pitchFamily="34" charset="0"/>
                <a:cs typeface="Arial" pitchFamily="34" charset="0"/>
              </a:rPr>
              <a:t>Chi Siamo?</a:t>
            </a:r>
            <a:endParaRPr lang="ko-KR" altLang="en-US" sz="4800" b="1" dirty="0">
              <a:solidFill>
                <a:schemeClr val="bg1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239329" y="7620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701559" y="1289091"/>
            <a:ext cx="8906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latin typeface="Candara" pitchFamily="34" charset="0"/>
              </a:rPr>
              <a:t>Grazie dell’attenzione!</a:t>
            </a:r>
          </a:p>
        </p:txBody>
      </p:sp>
      <p:sp>
        <p:nvSpPr>
          <p:cNvPr id="3" name="Rettangolo 2"/>
          <p:cNvSpPr/>
          <p:nvPr/>
        </p:nvSpPr>
        <p:spPr>
          <a:xfrm>
            <a:off x="3165094" y="5107244"/>
            <a:ext cx="6114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Candara" pitchFamily="34" charset="0"/>
              </a:rPr>
              <a:t>Team</a:t>
            </a:r>
            <a:r>
              <a:rPr lang="it-IT" sz="5400" dirty="0">
                <a:solidFill>
                  <a:schemeClr val="bg1"/>
                </a:solidFill>
                <a:latin typeface="SF Movie Poster" panose="00000400000000000000" pitchFamily="2" charset="0"/>
              </a:rPr>
              <a:t> GiantSteps</a:t>
            </a:r>
          </a:p>
        </p:txBody>
      </p:sp>
      <p:sp>
        <p:nvSpPr>
          <p:cNvPr id="4" name="Rettangolo 3"/>
          <p:cNvSpPr/>
          <p:nvPr/>
        </p:nvSpPr>
        <p:spPr>
          <a:xfrm>
            <a:off x="4160076" y="6030574"/>
            <a:ext cx="44101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Marco Grassi, Vincenzo Conte, Matteo Luceri.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09A1AE60-8E32-444E-B74E-E98E74845D4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lum bright="-43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7" b="29277"/>
          <a:stretch>
            <a:fillRect/>
          </a:stretch>
        </p:blipFill>
        <p:spPr>
          <a:xfrm>
            <a:off x="0" y="0"/>
            <a:ext cx="12192000" cy="313508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213" y="994657"/>
            <a:ext cx="3580969" cy="1520765"/>
          </a:xfrm>
          <a:prstGeom prst="rect">
            <a:avLst/>
          </a:prstGeo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Team 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SF Movie Poster" panose="00000400000000000000" pitchFamily="2" charset="0"/>
              </a:rPr>
              <a:t>GiantSteps</a:t>
            </a:r>
          </a:p>
        </p:txBody>
      </p:sp>
      <p:grpSp>
        <p:nvGrpSpPr>
          <p:cNvPr id="20" name="Group 43">
            <a:extLst>
              <a:ext uri="{FF2B5EF4-FFF2-40B4-BE49-F238E27FC236}">
                <a16:creationId xmlns:a16="http://schemas.microsoft.com/office/drawing/2014/main" id="{06D15D0B-135C-42CD-BCA7-8315054FF5A1}"/>
              </a:ext>
            </a:extLst>
          </p:cNvPr>
          <p:cNvGrpSpPr/>
          <p:nvPr/>
        </p:nvGrpSpPr>
        <p:grpSpPr>
          <a:xfrm>
            <a:off x="4205922" y="562652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F13A5F43-0762-4555-A3CE-41B6916FFA5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39CFFBA2-EADD-4AD2-812E-AADE37F180E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D1EA0080-BD43-4A28-A0C1-99A77B3D82D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2BE4B2-445B-48E6-A2C0-A5C1EBD58551}"/>
              </a:ext>
            </a:extLst>
          </p:cNvPr>
          <p:cNvGrpSpPr/>
          <p:nvPr/>
        </p:nvGrpSpPr>
        <p:grpSpPr>
          <a:xfrm>
            <a:off x="6894291" y="568367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81C9D864-CF81-4B0D-B6EC-D2FD6DC3F6B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EECA92E8-2646-402C-914D-84281E5A9B0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34A81FA8-561E-442C-A68D-772B57A6625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954632F7-ED69-4862-A2C5-9310B74349A8}"/>
              </a:ext>
            </a:extLst>
          </p:cNvPr>
          <p:cNvGrpSpPr/>
          <p:nvPr/>
        </p:nvGrpSpPr>
        <p:grpSpPr>
          <a:xfrm>
            <a:off x="9582661" y="5626525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Rounded Rectangle 3">
              <a:extLst>
                <a:ext uri="{FF2B5EF4-FFF2-40B4-BE49-F238E27FC236}">
                  <a16:creationId xmlns:a16="http://schemas.microsoft.com/office/drawing/2014/main" id="{277D3767-CF53-4730-B686-D50F50B1843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39">
              <a:extLst>
                <a:ext uri="{FF2B5EF4-FFF2-40B4-BE49-F238E27FC236}">
                  <a16:creationId xmlns:a16="http://schemas.microsoft.com/office/drawing/2014/main" id="{03B0F7EB-F8CA-4FF5-BFB5-31202362593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ounded Rectangle 2">
              <a:extLst>
                <a:ext uri="{FF2B5EF4-FFF2-40B4-BE49-F238E27FC236}">
                  <a16:creationId xmlns:a16="http://schemas.microsoft.com/office/drawing/2014/main" id="{588F88FE-359F-4C86-9BCD-1E909D788FB9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3842972" y="4640616"/>
            <a:ext cx="1800200" cy="521878"/>
            <a:chOff x="2851759" y="3796461"/>
            <a:chExt cx="1800000" cy="52187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Matteo Luceri</a:t>
              </a: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3823822" y="4997240"/>
            <a:ext cx="18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Matricola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677663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6531341" y="4640616"/>
            <a:ext cx="1800200" cy="521878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Vincenzo Conte</a:t>
              </a: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25CD98D-5C23-4E65-BB84-818E40702D3D}"/>
              </a:ext>
            </a:extLst>
          </p:cNvPr>
          <p:cNvSpPr txBox="1"/>
          <p:nvPr/>
        </p:nvSpPr>
        <p:spPr>
          <a:xfrm>
            <a:off x="6550291" y="5016290"/>
            <a:ext cx="18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Matricola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667979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Group 36">
            <a:extLst>
              <a:ext uri="{FF2B5EF4-FFF2-40B4-BE49-F238E27FC236}">
                <a16:creationId xmlns:a16="http://schemas.microsoft.com/office/drawing/2014/main" id="{4809C7BB-0AB6-40AB-A4EF-8827CE30B995}"/>
              </a:ext>
            </a:extLst>
          </p:cNvPr>
          <p:cNvGrpSpPr/>
          <p:nvPr/>
        </p:nvGrpSpPr>
        <p:grpSpPr>
          <a:xfrm>
            <a:off x="9219711" y="4640616"/>
            <a:ext cx="1800200" cy="521878"/>
            <a:chOff x="2851759" y="3796461"/>
            <a:chExt cx="1800000" cy="521878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B77287C-0DCE-4946-83F2-1E313CABC9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Marco Grassi</a:t>
              </a: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id="{4668AE31-7C91-4C5D-888C-2B60DE97CE8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1CF612-B6C8-44A1-9405-268CFD429011}"/>
              </a:ext>
            </a:extLst>
          </p:cNvPr>
          <p:cNvSpPr txBox="1"/>
          <p:nvPr/>
        </p:nvSpPr>
        <p:spPr>
          <a:xfrm>
            <a:off x="9276761" y="4997240"/>
            <a:ext cx="18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Matricola</a:t>
            </a:r>
          </a:p>
          <a:p>
            <a:pPr algn="ctr"/>
            <a:r>
              <a:rPr lang="it-IT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672323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Freeform 23">
            <a:extLst>
              <a:ext uri="{FF2B5EF4-FFF2-40B4-BE49-F238E27FC236}">
                <a16:creationId xmlns:a16="http://schemas.microsoft.com/office/drawing/2014/main" id="{B1749AAE-9B90-4245-8C3C-0A171588B952}"/>
              </a:ext>
            </a:extLst>
          </p:cNvPr>
          <p:cNvSpPr>
            <a:spLocks noChangeAspect="1"/>
          </p:cNvSpPr>
          <p:nvPr/>
        </p:nvSpPr>
        <p:spPr>
          <a:xfrm flipH="1">
            <a:off x="7251052" y="4086813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DD2C2712-3288-4DA5-BBCD-CA953EDE3464}"/>
              </a:ext>
            </a:extLst>
          </p:cNvPr>
          <p:cNvSpPr>
            <a:spLocks noChangeAspect="1"/>
          </p:cNvSpPr>
          <p:nvPr/>
        </p:nvSpPr>
        <p:spPr>
          <a:xfrm flipH="1">
            <a:off x="4542492" y="4108247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-1059543" y="0"/>
            <a:ext cx="5862899" cy="152076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F Movie Poster" panose="00000400000000000000" pitchFamily="2" charset="0"/>
              <a:ea typeface="+mn-ea"/>
              <a:cs typeface="Arial" pitchFamily="34" charset="0"/>
            </a:endParaRPr>
          </a:p>
        </p:txBody>
      </p:sp>
      <p:pic>
        <p:nvPicPr>
          <p:cNvPr id="52225" name="Picture 1" descr="C:\Users\Win7\Desktop\Università\Sicurezza\Matteo Luceri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b="32136"/>
          <a:stretch/>
        </p:blipFill>
        <p:spPr bwMode="auto">
          <a:xfrm>
            <a:off x="3728696" y="1834242"/>
            <a:ext cx="2090058" cy="2697287"/>
          </a:xfrm>
          <a:prstGeom prst="rect">
            <a:avLst/>
          </a:prstGeom>
          <a:noFill/>
        </p:spPr>
      </p:pic>
      <p:pic>
        <p:nvPicPr>
          <p:cNvPr id="52226" name="Picture 2" descr="C:\Users\Win7\Downloads\WhatsApp Image 2020-01-23 at 22.03.23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7360" t="28003" r="18627" b="4518"/>
          <a:stretch/>
        </p:blipFill>
        <p:spPr bwMode="auto">
          <a:xfrm>
            <a:off x="9131932" y="1830832"/>
            <a:ext cx="2090058" cy="2756752"/>
          </a:xfrm>
          <a:prstGeom prst="rect">
            <a:avLst/>
          </a:prstGeom>
          <a:noFill/>
        </p:spPr>
      </p:pic>
      <p:pic>
        <p:nvPicPr>
          <p:cNvPr id="52227" name="Picture 3" descr="C:\Users\Win7\Downloads\WhatsApp Image 2020-01-23 at 22.01.12.jpe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4848" t="1884" r="10149" b="25506"/>
          <a:stretch/>
        </p:blipFill>
        <p:spPr bwMode="auto">
          <a:xfrm>
            <a:off x="6418530" y="1855018"/>
            <a:ext cx="2090058" cy="2756752"/>
          </a:xfrm>
          <a:prstGeom prst="rect">
            <a:avLst/>
          </a:prstGeom>
          <a:noFill/>
        </p:spPr>
      </p:pic>
      <p:sp>
        <p:nvSpPr>
          <p:cNvPr id="49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8830707" y="6064039"/>
            <a:ext cx="330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E-mail:m.grassi25@studenti.uniba.it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5960271" y="6064039"/>
            <a:ext cx="3154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E-mail: vincenzo.conte91@libero.it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2228" name="Picture 4" descr="C:\Users\Win7\Desktop\uniba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850" y="3467100"/>
            <a:ext cx="3009900" cy="2743200"/>
          </a:xfrm>
          <a:prstGeom prst="rect">
            <a:avLst/>
          </a:prstGeom>
          <a:noFill/>
        </p:spPr>
      </p:pic>
      <p:sp>
        <p:nvSpPr>
          <p:cNvPr id="53" name="TextBox 38">
            <a:extLst>
              <a:ext uri="{FF2B5EF4-FFF2-40B4-BE49-F238E27FC236}">
                <a16:creationId xmlns:a16="http://schemas.microsoft.com/office/drawing/2014/main" id="{163CF73D-0FC7-4F7E-9761-FBCCB44B351F}"/>
              </a:ext>
            </a:extLst>
          </p:cNvPr>
          <p:cNvSpPr txBox="1"/>
          <p:nvPr/>
        </p:nvSpPr>
        <p:spPr>
          <a:xfrm>
            <a:off x="3351916" y="6056411"/>
            <a:ext cx="2817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E-mail: matteoluceri@msn.com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08577" y="5165973"/>
            <a:ext cx="6250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Candara" pitchFamily="34" charset="0"/>
                <a:cs typeface="Arial" pitchFamily="34" charset="0"/>
              </a:rPr>
              <a:t>Caso di Studio</a:t>
            </a:r>
            <a:endParaRPr lang="ko-KR" altLang="en-US" sz="4800" b="1" dirty="0">
              <a:solidFill>
                <a:schemeClr val="bg1"/>
              </a:solidFill>
              <a:latin typeface="Candara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182179" y="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Candara" panose="020E0502030303020204" pitchFamily="34" charset="0"/>
              </a:rPr>
              <a:t>E-Mail Phishing con </a:t>
            </a:r>
          </a:p>
          <a:p>
            <a:pPr algn="r"/>
            <a:r>
              <a:rPr lang="en-US" sz="5400" dirty="0" err="1">
                <a:solidFill>
                  <a:schemeClr val="bg1"/>
                </a:solidFill>
                <a:latin typeface="Candara" panose="020E0502030303020204" pitchFamily="34" charset="0"/>
              </a:rPr>
              <a:t>SocialFish</a:t>
            </a:r>
            <a:endParaRPr lang="en-US" sz="5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916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304800" y="318283"/>
            <a:ext cx="11573197" cy="724247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Candara" pitchFamily="34" charset="0"/>
              </a:rPr>
              <a:t>Il caso di studio</a:t>
            </a:r>
          </a:p>
        </p:txBody>
      </p:sp>
      <p:sp>
        <p:nvSpPr>
          <p:cNvPr id="8" name="Rettangolo 7"/>
          <p:cNvSpPr/>
          <p:nvPr/>
        </p:nvSpPr>
        <p:spPr>
          <a:xfrm>
            <a:off x="304800" y="1725333"/>
            <a:ext cx="63616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Il caso di studio mira a descrivere in dettaglio le caratteristiche di un attacco di tipo </a:t>
            </a:r>
            <a:r>
              <a:rPr lang="it-IT" sz="3200" b="1" i="1" dirty="0">
                <a:solidFill>
                  <a:schemeClr val="bg1"/>
                </a:solidFill>
                <a:latin typeface="Candara" pitchFamily="34" charset="0"/>
              </a:rPr>
              <a:t>phishing</a:t>
            </a:r>
            <a:r>
              <a:rPr lang="it-IT" sz="3200" dirty="0">
                <a:solidFill>
                  <a:schemeClr val="bg1"/>
                </a:solidFill>
                <a:latin typeface="Candara" pitchFamily="34" charset="0"/>
              </a:rPr>
              <a:t>.</a:t>
            </a:r>
          </a:p>
          <a:p>
            <a:endParaRPr lang="it-IT" sz="3200" dirty="0">
              <a:solidFill>
                <a:schemeClr val="bg1"/>
              </a:solidFill>
              <a:latin typeface="Candara" pitchFamily="34" charset="0"/>
            </a:endParaRPr>
          </a:p>
          <a:p>
            <a:endParaRPr lang="it-IT" sz="3200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1028" name="Picture 4" descr="C:\Users\Win7\Desktop\wipro-attack-tied-to-larger-phishing-campaign-analysis-showcase_image-4-a-126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4862" y="2267811"/>
            <a:ext cx="5672397" cy="3811697"/>
          </a:xfrm>
          <a:prstGeom prst="round2DiagRect">
            <a:avLst>
              <a:gd name="adj1" fmla="val 5000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6603004" y="5892091"/>
            <a:ext cx="3998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i="1" dirty="0">
                <a:solidFill>
                  <a:schemeClr val="bg1"/>
                </a:solidFill>
                <a:latin typeface="Candara" pitchFamily="34" charset="0"/>
              </a:rPr>
              <a:t>Fonte: www.bankinfosecurity.com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C:\Users\Win7\Desktop\istockphoto-524922939-1024x1024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-52000" contrast="34000"/>
            <a:alphaModFix amt="70000"/>
          </a:blip>
          <a:srcRect/>
          <a:stretch>
            <a:fillRect/>
          </a:stretch>
        </p:blipFill>
        <p:spPr bwMode="auto">
          <a:xfrm>
            <a:off x="5458097" y="811700"/>
            <a:ext cx="4650180" cy="4852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294953" y="321006"/>
            <a:ext cx="11573197" cy="724247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Candara" pitchFamily="34" charset="0"/>
              </a:rPr>
              <a:t>Il caso di studio</a:t>
            </a:r>
          </a:p>
        </p:txBody>
      </p:sp>
      <p:sp>
        <p:nvSpPr>
          <p:cNvPr id="8" name="Rettangolo 7"/>
          <p:cNvSpPr/>
          <p:nvPr/>
        </p:nvSpPr>
        <p:spPr>
          <a:xfrm>
            <a:off x="937533" y="1736229"/>
            <a:ext cx="465018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Candara" pitchFamily="34" charset="0"/>
              </a:rPr>
              <a:t>Ma cos’è il p</a:t>
            </a:r>
            <a:r>
              <a:rPr lang="it-IT" sz="4000" b="1" i="1" dirty="0">
                <a:solidFill>
                  <a:schemeClr val="bg1"/>
                </a:solidFill>
                <a:latin typeface="Candara" pitchFamily="34" charset="0"/>
              </a:rPr>
              <a:t>hishing</a:t>
            </a:r>
            <a:r>
              <a:rPr lang="it-IT" sz="4000" i="1" dirty="0">
                <a:solidFill>
                  <a:schemeClr val="bg1"/>
                </a:solidFill>
                <a:latin typeface="Candara" pitchFamily="34" charset="0"/>
              </a:rPr>
              <a:t> </a:t>
            </a:r>
            <a:r>
              <a:rPr lang="it-IT" sz="4000" dirty="0">
                <a:solidFill>
                  <a:schemeClr val="bg1"/>
                </a:solidFill>
                <a:latin typeface="Candara" pitchFamily="34" charset="0"/>
              </a:rPr>
              <a:t>?</a:t>
            </a:r>
          </a:p>
          <a:p>
            <a:endParaRPr lang="it-IT" sz="3200" dirty="0">
              <a:solidFill>
                <a:schemeClr val="bg1"/>
              </a:solidFill>
              <a:latin typeface="Candara" pitchFamily="34" charset="0"/>
            </a:endParaRPr>
          </a:p>
          <a:p>
            <a:endParaRPr lang="it-IT" sz="32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7987612" y="5695410"/>
            <a:ext cx="1888659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sz="1050" i="1" dirty="0">
                <a:solidFill>
                  <a:schemeClr val="bg1"/>
                </a:solidFill>
                <a:latin typeface="Candara" pitchFamily="34" charset="0"/>
              </a:rPr>
              <a:t>https://www.shutterstock.com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30297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352331" y="299233"/>
            <a:ext cx="11573197" cy="724247"/>
          </a:xfrm>
        </p:spPr>
        <p:txBody>
          <a:bodyPr/>
          <a:lstStyle/>
          <a:p>
            <a:r>
              <a:rPr lang="it-IT" sz="4400" i="1" dirty="0">
                <a:solidFill>
                  <a:schemeClr val="bg1"/>
                </a:solidFill>
                <a:latin typeface="Candara" pitchFamily="34" charset="0"/>
              </a:rPr>
              <a:t>Il caso di studio | Cos’è il Phishing</a:t>
            </a:r>
          </a:p>
        </p:txBody>
      </p:sp>
      <p:sp>
        <p:nvSpPr>
          <p:cNvPr id="8" name="Rettangolo 7"/>
          <p:cNvSpPr/>
          <p:nvPr/>
        </p:nvSpPr>
        <p:spPr>
          <a:xfrm>
            <a:off x="5242379" y="3590989"/>
            <a:ext cx="659021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i="1" dirty="0">
                <a:solidFill>
                  <a:schemeClr val="bg1"/>
                </a:solidFill>
                <a:latin typeface="Candara" pitchFamily="34" charset="0"/>
              </a:rPr>
              <a:t>“Il </a:t>
            </a:r>
            <a:r>
              <a:rPr lang="it-IT" sz="2000" b="1" i="1" dirty="0">
                <a:solidFill>
                  <a:schemeClr val="bg1"/>
                </a:solidFill>
                <a:latin typeface="Candara" pitchFamily="34" charset="0"/>
              </a:rPr>
              <a:t>phishing</a:t>
            </a:r>
            <a:r>
              <a:rPr lang="it-IT" sz="2000" i="1" dirty="0">
                <a:solidFill>
                  <a:schemeClr val="bg1"/>
                </a:solidFill>
                <a:latin typeface="Candara" pitchFamily="34" charset="0"/>
              </a:rPr>
              <a:t> è un tipo di truffa effettuata su Internet attraverso la quale un malintenzionato cerca di ingannare la vittima convincendola a fornire informazioni personali, fingendosi un ente affidabile in una comunicazione digitale.”</a:t>
            </a:r>
          </a:p>
          <a:p>
            <a:pPr algn="ctr"/>
            <a:endParaRPr lang="it-IT" sz="1400" i="1" dirty="0">
              <a:solidFill>
                <a:schemeClr val="bg1"/>
              </a:solidFill>
            </a:endParaRPr>
          </a:p>
          <a:p>
            <a:pPr algn="r"/>
            <a:r>
              <a:rPr lang="it-IT" sz="1050" i="1" dirty="0">
                <a:solidFill>
                  <a:schemeClr val="bg1"/>
                </a:solidFill>
              </a:rPr>
              <a:t>Fonte: Wikipedia</a:t>
            </a:r>
          </a:p>
        </p:txBody>
      </p:sp>
      <p:sp>
        <p:nvSpPr>
          <p:cNvPr id="5" name="Rettangolo 4"/>
          <p:cNvSpPr/>
          <p:nvPr/>
        </p:nvSpPr>
        <p:spPr>
          <a:xfrm>
            <a:off x="0" y="5204355"/>
            <a:ext cx="24851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  <a:latin typeface="Candara" pitchFamily="34" charset="0"/>
              </a:rPr>
              <a:t>Fonte:  www.cloudflare.com</a:t>
            </a:r>
          </a:p>
        </p:txBody>
      </p:sp>
      <p:pic>
        <p:nvPicPr>
          <p:cNvPr id="2050" name="Picture 2" descr="C:\Users\Win7\Desktop\diagram-phishing-att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4" y="1154285"/>
            <a:ext cx="7552309" cy="4124553"/>
          </a:xfrm>
          <a:prstGeom prst="rect">
            <a:avLst/>
          </a:prstGeom>
          <a:noFill/>
        </p:spPr>
      </p:pic>
      <p:sp>
        <p:nvSpPr>
          <p:cNvPr id="10" name="Rettangolo 9"/>
          <p:cNvSpPr/>
          <p:nvPr/>
        </p:nvSpPr>
        <p:spPr>
          <a:xfrm>
            <a:off x="3658426" y="63743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Candara" pitchFamily="34" charset="0"/>
              </a:rPr>
              <a:t>Team GiantSteps:    Marco Grassi, Vincenzo Conte, Matteo Luceri.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50000" contrast="4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8100648" y="5013574"/>
            <a:ext cx="477715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Arial" pitchFamily="34" charset="0"/>
              </a:rPr>
              <a:t>Contesto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itchFamily="34" charset="0"/>
              <a:cs typeface="Arial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182179" y="0"/>
            <a:ext cx="576217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cs typeface="+mn-cs"/>
              </a:rPr>
              <a:t>E-Mail Phishing con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cs typeface="+mn-cs"/>
              </a:rPr>
              <a:t>SocialFish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91676" y="6488668"/>
            <a:ext cx="62501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itchFamily="34" charset="0"/>
                <a:cs typeface="+mn-cs"/>
              </a:rPr>
              <a:t>Team GiantSteps:    Marco Grassi, Vincenzo Conte, Matteo Luceri.</a:t>
            </a:r>
          </a:p>
        </p:txBody>
      </p:sp>
    </p:spTree>
    <p:extLst>
      <p:ext uri="{BB962C8B-B14F-4D97-AF65-F5344CB8AC3E}">
        <p14:creationId xmlns:p14="http://schemas.microsoft.com/office/powerpoint/2010/main" val="11609339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1255</Words>
  <Application>Microsoft Office PowerPoint</Application>
  <PresentationFormat>Widescreen</PresentationFormat>
  <Paragraphs>180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Candara</vt:lpstr>
      <vt:lpstr>SF Movie Poster</vt:lpstr>
      <vt:lpstr>Cover and End Slide Master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Matteo Luceri</cp:lastModifiedBy>
  <cp:revision>225</cp:revision>
  <dcterms:created xsi:type="dcterms:W3CDTF">2019-01-14T06:35:35Z</dcterms:created>
  <dcterms:modified xsi:type="dcterms:W3CDTF">2020-01-26T17:55:34Z</dcterms:modified>
</cp:coreProperties>
</file>